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90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176"/>
            <a:ext cx="99060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5637-DDE9-4ACD-A700-541E5276CA1F}" type="datetimeFigureOut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0642-BAB8-401E-9788-8D5F065C2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0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5637-DDE9-4ACD-A700-541E5276CA1F}" type="datetimeFigureOut">
              <a:rPr lang="it-IT" smtClean="0"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0642-BAB8-401E-9788-8D5F065C2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4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meteo.it/persist/img/MeteoMap/mappe/mondo/Mo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88017"/>
            <a:ext cx="9648244" cy="59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58817" y="6367225"/>
            <a:ext cx="62943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*Elaborazioni grafiche </a:t>
            </a:r>
            <a:r>
              <a:rPr lang="it-IT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Codere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it-IT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InQuantoDonna</a:t>
            </a:r>
            <a:r>
              <a:rPr lang="it-IT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su dati OMS 2016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7475" y="0"/>
            <a:ext cx="8543925" cy="588017"/>
          </a:xfrm>
        </p:spPr>
        <p:txBody>
          <a:bodyPr/>
          <a:lstStyle/>
          <a:p>
            <a:r>
              <a:rPr lang="it-IT" sz="3600" dirty="0">
                <a:latin typeface="Trebuchet MS" panose="020B0603020202020204" pitchFamily="34" charset="0"/>
              </a:rPr>
              <a:t>MONDO*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98568" y="1557359"/>
            <a:ext cx="8543925" cy="3990836"/>
          </a:xfrm>
          <a:solidFill>
            <a:schemeClr val="bg1">
              <a:alpha val="35000"/>
            </a:schemeClr>
          </a:solidFill>
        </p:spPr>
        <p:txBody>
          <a:bodyPr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Oltre il 35% delle donne di tutto il mondo ha subito violenza nel corso della propria vita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Nel 42% dei casi la violenza è agita dal partner (o ex)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Solo il 7,2% delle donne ha denunciato gli abusi sessuali subiti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5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89974" y="12678"/>
            <a:ext cx="9457307" cy="6463827"/>
            <a:chOff x="189974" y="212703"/>
            <a:chExt cx="9457307" cy="6463827"/>
          </a:xfrm>
        </p:grpSpPr>
        <p:pic>
          <p:nvPicPr>
            <p:cNvPr id="2052" name="Picture 4" descr="https://upload.wikimedia.org/wikipedia/commons/7/72/Europa_Organisatione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" t="3971" r="8674" b="8233"/>
            <a:stretch/>
          </p:blipFill>
          <p:spPr bwMode="auto">
            <a:xfrm>
              <a:off x="333161" y="467115"/>
              <a:ext cx="9314120" cy="620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308347" y="4206240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804735" y="4206240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876834" y="3988526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043414" y="3975463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043414" y="3435532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043414" y="2770546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043414" y="2358457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043414" y="2140743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33161" y="2140743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49161" y="2140743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49161" y="2659757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49161" y="3069772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20521" y="400158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40785" y="3339738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840785" y="2513644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373223" y="2513644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538127" y="2513644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538127" y="2147884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866418" y="2147884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538127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946503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655094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333161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89974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2024033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2509940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2995846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3398879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311505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4856598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3825244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617556" y="395529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3617556" y="486241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412172" y="4945858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759881" y="4628360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3088205" y="2140743"/>
              <a:ext cx="529351" cy="547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5379542" y="212703"/>
              <a:ext cx="529351" cy="547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8279497" y="3318820"/>
              <a:ext cx="237486" cy="277109"/>
            </a:xfrm>
            <a:prstGeom prst="rect">
              <a:avLst/>
            </a:prstGeom>
            <a:solidFill>
              <a:srgbClr val="00D0D0"/>
            </a:solidFill>
            <a:ln>
              <a:solidFill>
                <a:srgbClr val="00D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6837744" y="5130478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6837744" y="5006016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6985001" y="5098625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7089547" y="5114552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7037274" y="5047291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6709810" y="4937760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6661411" y="4926151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6627233" y="4929659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6920888" y="5169919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6960187" y="523123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7018854" y="523676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6942107" y="5278774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963326" y="5350895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7069580" y="529374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7173547" y="5186138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7229776" y="516303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7261373" y="5165557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7366234" y="522655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7432756" y="5237481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7432755" y="522655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7444996" y="5253934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7478984" y="5236763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7111752" y="5231721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7236356" y="5356955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7294648" y="5353750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7182966" y="5409306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7053344" y="5409069"/>
              <a:ext cx="244887" cy="193922"/>
            </a:xfrm>
            <a:prstGeom prst="rect">
              <a:avLst/>
            </a:prstGeom>
            <a:solidFill>
              <a:srgbClr val="00A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5757514" y="6214903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5908893" y="6482608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6029368" y="6445716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6086401" y="6283684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6079455" y="6181721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5856744" y="6209901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5868869" y="6314365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5784953" y="6167673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5784953" y="6157335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/>
            <p:cNvSpPr/>
            <p:nvPr/>
          </p:nvSpPr>
          <p:spPr>
            <a:xfrm>
              <a:off x="6149843" y="6286185"/>
              <a:ext cx="244887" cy="193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ttangolo 82"/>
            <p:cNvSpPr/>
            <p:nvPr/>
          </p:nvSpPr>
          <p:spPr>
            <a:xfrm>
              <a:off x="3503794" y="6094049"/>
              <a:ext cx="244887" cy="22031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2632586" y="6019800"/>
              <a:ext cx="363260" cy="256461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1680214" y="5767524"/>
              <a:ext cx="363260" cy="256461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651397" y="2542652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1710320" y="2193120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936163" y="4214823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345215" y="5111075"/>
              <a:ext cx="853440" cy="949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160" y="6906"/>
            <a:ext cx="9572839" cy="62725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EUROPA**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6574" y="2068720"/>
            <a:ext cx="8752894" cy="3149580"/>
          </a:xfrm>
          <a:solidFill>
            <a:schemeClr val="accent1">
              <a:alpha val="35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33% delle donne europee hanno subito violenza prima dei 15 anni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L’8% delle donne ha subito violenza nel corso dell’ultimo anno</a:t>
            </a:r>
          </a:p>
        </p:txBody>
      </p:sp>
      <p:sp>
        <p:nvSpPr>
          <p:cNvPr id="91" name="Segnaposto contenuto 2"/>
          <p:cNvSpPr txBox="1">
            <a:spLocks/>
          </p:cNvSpPr>
          <p:nvPr/>
        </p:nvSpPr>
        <p:spPr>
          <a:xfrm>
            <a:off x="1" y="6351567"/>
            <a:ext cx="9670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algn="r">
              <a:lnSpc>
                <a:spcPct val="200000"/>
              </a:lnSpc>
              <a:defRPr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it-IT" dirty="0"/>
              <a:t>** Elaborazioni grafiche </a:t>
            </a:r>
            <a:r>
              <a:rPr lang="it-IT" dirty="0" err="1"/>
              <a:t>Codere</a:t>
            </a:r>
            <a:r>
              <a:rPr lang="it-IT" dirty="0"/>
              <a:t>/</a:t>
            </a:r>
            <a:r>
              <a:rPr lang="it-IT" dirty="0" err="1"/>
              <a:t>InQuantoDonna</a:t>
            </a:r>
            <a:r>
              <a:rPr lang="it-IT" dirty="0"/>
              <a:t> su dati Agenzia UE per i diritti fondamentali</a:t>
            </a:r>
          </a:p>
        </p:txBody>
      </p:sp>
    </p:spTree>
    <p:extLst>
      <p:ext uri="{BB962C8B-B14F-4D97-AF65-F5344CB8AC3E}">
        <p14:creationId xmlns:p14="http://schemas.microsoft.com/office/powerpoint/2010/main" val="133962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chionline.it/mappa-it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318993"/>
            <a:ext cx="5514974" cy="64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306" y="3177"/>
            <a:ext cx="9517693" cy="68575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ITALIA***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140" y="822632"/>
            <a:ext cx="9126841" cy="5537350"/>
          </a:xfrm>
          <a:solidFill>
            <a:srgbClr val="002060">
              <a:alpha val="35000"/>
            </a:srgb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 milioni 788 mila donne hanno subito violenza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31,5 % delle donne tra i 16 e i 70 anni ha subito violenza fisica o sessuale nel corso della propria vita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20,2% è stata vittima di violenza fisica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21% di violenza sessuale (il 10,6% prima dei 16 anni)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5,4% (652.000 casi) di forme di violenza grave (stupro, aggressione)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62,7% delle violenze è commesso dal partner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65,2% dei bambini assiste alle violenze domestiche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364975" y="6436051"/>
            <a:ext cx="8423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algn="r">
              <a:lnSpc>
                <a:spcPct val="200000"/>
              </a:lnSpc>
              <a:defRPr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it-IT" dirty="0"/>
              <a:t>*** Elaborazioni grafiche </a:t>
            </a:r>
            <a:r>
              <a:rPr lang="it-IT" dirty="0" err="1"/>
              <a:t>Codere</a:t>
            </a:r>
            <a:r>
              <a:rPr lang="it-IT" dirty="0"/>
              <a:t>/</a:t>
            </a:r>
            <a:r>
              <a:rPr lang="it-IT" dirty="0" err="1"/>
              <a:t>InQuantoDonna</a:t>
            </a:r>
            <a:r>
              <a:rPr lang="it-IT" dirty="0"/>
              <a:t> su dati ISTAT 2015</a:t>
            </a:r>
          </a:p>
        </p:txBody>
      </p:sp>
    </p:spTree>
    <p:extLst>
      <p:ext uri="{BB962C8B-B14F-4D97-AF65-F5344CB8AC3E}">
        <p14:creationId xmlns:p14="http://schemas.microsoft.com/office/powerpoint/2010/main" val="325447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nkitalia.it/wp-content/uploads/2015/10/Femminicidio-vogliamo-la-Giusta-Pena.-Per-Giordana-uccisa-a-20-anni-dal-suo-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0020"/>
            <a:ext cx="9305925" cy="62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725" y="0"/>
            <a:ext cx="9906000" cy="561975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FEMMINICIDIO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699" y="1377950"/>
            <a:ext cx="8543925" cy="3375283"/>
          </a:xfrm>
          <a:solidFill>
            <a:srgbClr val="002060">
              <a:alpha val="35000"/>
            </a:srgb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Ogni anno nel mondo oltre 66mila donne vengono uccise*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 Europa ogni giorno vengono uccise mediamente 7 donne per mano dei loro partner* 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 Italia mediamente una donna ogni 3 giorni viene uccisa dal partner (o ex o familiare)**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6725" y="6365557"/>
            <a:ext cx="93392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algn="r">
              <a:lnSpc>
                <a:spcPct val="200000"/>
              </a:lnSpc>
              <a:defRPr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it-IT" dirty="0"/>
              <a:t>Elaborazioni grafiche </a:t>
            </a:r>
            <a:r>
              <a:rPr lang="it-IT" dirty="0" err="1"/>
              <a:t>Codere</a:t>
            </a:r>
            <a:r>
              <a:rPr lang="it-IT" dirty="0"/>
              <a:t>/</a:t>
            </a:r>
            <a:r>
              <a:rPr lang="it-IT" dirty="0" err="1"/>
              <a:t>InQuantoDonna</a:t>
            </a:r>
            <a:r>
              <a:rPr lang="it-IT" dirty="0"/>
              <a:t> su dati *relazione ONU e **OMS 2015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4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coloditalia.it/files/2014/11/femminicidio-1-e1416405258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9"/>
          <a:stretch/>
        </p:blipFill>
        <p:spPr bwMode="auto">
          <a:xfrm>
            <a:off x="1" y="485775"/>
            <a:ext cx="9906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42924" y="968374"/>
            <a:ext cx="9067801" cy="458470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724" y="3176"/>
            <a:ext cx="9439275" cy="482599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LAZIO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759730"/>
          </a:xfrm>
          <a:solidFill>
            <a:srgbClr val="002060">
              <a:alpha val="35000"/>
            </a:srgb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 centri antiviolenza nel Lazio sono 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il Lazio è la seconda regione d'Italia per numero di </a:t>
            </a: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femminicidi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 19 casi nel 2014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Roma la città con più </a:t>
            </a:r>
            <a:r>
              <a:rPr 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femminicidi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negli ultimi 4 anni (45) 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179443" y="6314122"/>
            <a:ext cx="86027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algn="r">
              <a:lnSpc>
                <a:spcPct val="200000"/>
              </a:lnSpc>
              <a:defRPr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it-IT" dirty="0"/>
              <a:t>Elaborazioni grafiche </a:t>
            </a:r>
            <a:r>
              <a:rPr lang="it-IT" dirty="0" err="1"/>
              <a:t>Codere</a:t>
            </a:r>
            <a:r>
              <a:rPr lang="it-IT" dirty="0"/>
              <a:t>/</a:t>
            </a:r>
            <a:r>
              <a:rPr lang="it-IT" dirty="0" err="1"/>
              <a:t>InQuantoDonna</a:t>
            </a:r>
            <a:r>
              <a:rPr lang="it-IT"/>
              <a:t> su </a:t>
            </a:r>
            <a:r>
              <a:rPr lang="it-IT" dirty="0" err="1"/>
              <a:t>dati</a:t>
            </a:r>
            <a:r>
              <a:rPr lang="it-IT" dirty="0"/>
              <a:t> </a:t>
            </a:r>
            <a:r>
              <a:rPr lang="it-IT" dirty="0" err="1"/>
              <a:t>Eures</a:t>
            </a:r>
            <a:r>
              <a:rPr lang="it-IT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308705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275</Words>
  <Application>Microsoft Office PowerPoint</Application>
  <PresentationFormat>A4 (21x29,7 cm)</PresentationFormat>
  <Paragraphs>28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Wingdings</vt:lpstr>
      <vt:lpstr>Tema di Office</vt:lpstr>
      <vt:lpstr>MONDO*</vt:lpstr>
      <vt:lpstr>EUROPA**</vt:lpstr>
      <vt:lpstr>ITALIA***</vt:lpstr>
      <vt:lpstr>FEMMINICIDIO</vt:lpstr>
      <vt:lpstr>LAZIO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Filippo Antonacci</dc:creator>
  <cp:lastModifiedBy>Palma Rosanna</cp:lastModifiedBy>
  <cp:revision>43</cp:revision>
  <cp:lastPrinted>2016-11-22T16:29:37Z</cp:lastPrinted>
  <dcterms:created xsi:type="dcterms:W3CDTF">2016-11-22T13:04:06Z</dcterms:created>
  <dcterms:modified xsi:type="dcterms:W3CDTF">2016-11-23T09:25:32Z</dcterms:modified>
</cp:coreProperties>
</file>